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91" r:id="rId3"/>
    <p:sldId id="388" r:id="rId4"/>
    <p:sldId id="389" r:id="rId5"/>
    <p:sldId id="390" r:id="rId6"/>
    <p:sldId id="393" r:id="rId7"/>
    <p:sldId id="392" r:id="rId8"/>
    <p:sldId id="271" r:id="rId9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B60"/>
    <a:srgbClr val="8461A1"/>
    <a:srgbClr val="009D00"/>
    <a:srgbClr val="2F8BA3"/>
    <a:srgbClr val="045B5E"/>
    <a:srgbClr val="045659"/>
    <a:srgbClr val="F1F1F2"/>
    <a:srgbClr val="4DBFC5"/>
    <a:srgbClr val="472D80"/>
    <a:srgbClr val="126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7" autoAdjust="0"/>
    <p:restoredTop sz="85477" autoAdjust="0"/>
  </p:normalViewPr>
  <p:slideViewPr>
    <p:cSldViewPr snapToGrid="0" snapToObjects="1">
      <p:cViewPr varScale="1">
        <p:scale>
          <a:sx n="94" d="100"/>
          <a:sy n="94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099" tIns="46550" rIns="93099" bIns="465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6116"/>
          </a:xfrm>
          <a:prstGeom prst="rect">
            <a:avLst/>
          </a:prstGeom>
        </p:spPr>
        <p:txBody>
          <a:bodyPr vert="horz" lIns="93099" tIns="46550" rIns="93099" bIns="46550" rtlCol="0"/>
          <a:lstStyle>
            <a:lvl1pPr algn="r">
              <a:defRPr sz="1200"/>
            </a:lvl1pPr>
          </a:lstStyle>
          <a:p>
            <a:fld id="{EA8AE49E-5850-2F4F-8705-3F8B7E65A3E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9" tIns="46550" rIns="93099" bIns="465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099" tIns="46550" rIns="93099" bIns="465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099" tIns="46550" rIns="93099" bIns="465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6"/>
            <a:ext cx="3035088" cy="466115"/>
          </a:xfrm>
          <a:prstGeom prst="rect">
            <a:avLst/>
          </a:prstGeom>
        </p:spPr>
        <p:txBody>
          <a:bodyPr vert="horz" lIns="93099" tIns="46550" rIns="93099" bIns="46550" rtlCol="0" anchor="b"/>
          <a:lstStyle>
            <a:lvl1pPr algn="r">
              <a:defRPr sz="1200"/>
            </a:lvl1pPr>
          </a:lstStyle>
          <a:p>
            <a:fld id="{7A259BAE-647B-424D-B23E-2A3E9A20B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9BAE-647B-424D-B23E-2A3E9A20B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9BAE-647B-424D-B23E-2A3E9A20B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3BA2-4F95-5B0C-C14A-3CEAA781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E6369-6F27-B7A2-26F2-C8C7BA388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49BF-0440-9707-2B38-8653D40E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29D30-E643-634D-49C7-1B1144E9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2FC5B-87F5-6C3C-843C-1EC2205E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B1A6-F9DB-925C-C947-BE52126A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5F6F3-28CF-1836-A6FF-1A4B6643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7AEB-2DAD-CF24-08CD-5EAB85BA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91C1A-EF4F-7911-3654-4A2BDB43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58A5-F3F8-2E92-C222-3044FC79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7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D4415-DE27-9E69-260A-B5F84735A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9F4B9-1576-61D4-C2C5-49CDE1CAD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E98D5-C038-DD56-A5A7-86F42C06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46AA0-91CE-8E04-B187-DEE83371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A9203-01A9-017D-47F1-EA619C7B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43E0-F360-8D54-3D89-0F956E8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8B76-6308-E55D-D42E-C372277F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5A0EC-41A0-DB4A-70D1-38897A1D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42DC-3FF5-723C-5BCB-8677AB9E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F9B40-553D-6922-F17E-A2D8228A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83A5-42BD-AEE2-8B9B-DA470CB9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7AAD0-7D5E-5182-E3E9-EB20F71B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5398A-8A37-971A-ED78-FF2FC032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A67C4-F5FB-359D-2B52-68994299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B3BB7-C0C6-63D9-9766-021671E4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7DBB-8DC7-B712-221A-22E18491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B4AC-DC8D-0A07-4697-BDCA38D6F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8553A-8A2F-1723-4AD1-FB493869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F32C0-2BAF-C68E-3FC3-61EBA514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08F21-BD4E-3DBC-B3B3-DC26545C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FA6E3-E77F-F76B-7711-0CBDA938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B879-5EC1-04DB-94B4-30B3CBCF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B2747-A53A-BCA6-4908-1C370F5A7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70F3A-D059-04C2-C4B0-D3A3E4B20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60AC7-4DDD-A115-58AC-BD4E9D14E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F5E94-50A7-AE6E-8EFC-01A89565B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A9FD6-6AFD-BB54-65B8-E4B4DBA4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066BC-6BA2-8D27-C2B0-CA4C407C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1D14F-F204-563C-3E5C-25D80FEF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ADBC-9C69-4857-8E1A-938E2328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A6E2A-F879-F57F-CB71-7F192CD4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96A1B-A038-1FBD-3065-00980A08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EE71-65C8-9C3E-ED69-BAF8332D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F7FA3-B097-6496-592D-E946BEB7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E8C2C-36BB-35AD-5EC8-A4CFE74F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2E924-AD2A-AED7-D19B-755B65BB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7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74F1-7F52-A267-A0A7-FE07990A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2C8A-09D8-2722-D6A4-6F7C4BE3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2A544-D1CE-2337-8DD8-F79202A66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12FA5-13C9-577F-83D5-B6711790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667CC-253A-361C-C0FC-5D34E5CC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FE28E-DCE4-4240-1D34-AECB2254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3EA1-9C40-6F01-272B-93E863C2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F5910-CD5A-8F6E-1372-D28DBFA93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3ABAB-D8C7-7889-F583-4849CC926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0E1FB-2325-7C2A-CF9F-8C90AA6D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735AF-26D4-37E3-ECA0-A4A75C6C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9D4CF-F8D0-2627-4E01-742B71E1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9EEF5-5241-E342-A703-862CCDCE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61AF-9283-8789-1F16-2A028158A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9F7A7-6686-2765-9219-7C7AC657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84DF-6725-C246-9ED5-42A297DFF14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DA29-1B30-C984-7445-9B527A567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8DE6A-8646-D569-50FA-AF3827D1D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EEC7-C9C0-9F4A-9EF6-F434663D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19FC8E-4866-8377-99CA-DD4FF1A2CDC5}"/>
              </a:ext>
            </a:extLst>
          </p:cNvPr>
          <p:cNvSpPr/>
          <p:nvPr/>
        </p:nvSpPr>
        <p:spPr>
          <a:xfrm>
            <a:off x="0" y="5519171"/>
            <a:ext cx="12192000" cy="1338829"/>
          </a:xfrm>
          <a:prstGeom prst="rect">
            <a:avLst/>
          </a:prstGeom>
          <a:solidFill>
            <a:srgbClr val="0F6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AC50B-D01D-914A-E7B6-2E5117F02454}"/>
              </a:ext>
            </a:extLst>
          </p:cNvPr>
          <p:cNvSpPr txBox="1"/>
          <p:nvPr/>
        </p:nvSpPr>
        <p:spPr>
          <a:xfrm>
            <a:off x="566990" y="5819254"/>
            <a:ext cx="888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PETSTABLISHED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Instructions for Intake/Outcome Database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532A0-C09A-FC95-8FE9-641DF6C60FB0}"/>
              </a:ext>
            </a:extLst>
          </p:cNvPr>
          <p:cNvSpPr txBox="1"/>
          <p:nvPr/>
        </p:nvSpPr>
        <p:spPr>
          <a:xfrm>
            <a:off x="9680024" y="5773087"/>
            <a:ext cx="218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5, 2023</a:t>
            </a:r>
          </a:p>
          <a:p>
            <a:pPr algn="r"/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61E4D1A-AF2E-EB9B-FBD3-E66DCB62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6" y="1854926"/>
            <a:ext cx="4652432" cy="2392679"/>
          </a:xfrm>
          <a:prstGeom prst="rect">
            <a:avLst/>
          </a:prstGeom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9FD15B7A-0BB4-C457-F0C4-4CB207AFA267}"/>
              </a:ext>
            </a:extLst>
          </p:cNvPr>
          <p:cNvSpPr/>
          <p:nvPr/>
        </p:nvSpPr>
        <p:spPr>
          <a:xfrm>
            <a:off x="5327142" y="2064405"/>
            <a:ext cx="1676400" cy="1602154"/>
          </a:xfrm>
          <a:prstGeom prst="mathPlus">
            <a:avLst/>
          </a:prstGeom>
          <a:solidFill>
            <a:srgbClr val="045B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C29A5-F665-DD40-ABD5-B7B139391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083" y="2064405"/>
            <a:ext cx="4366830" cy="14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5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C94E-7214-3CFA-DC84-7C3669E8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0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45B60"/>
                </a:solidFill>
                <a:latin typeface="Brown" pitchFamily="50" charset="0"/>
              </a:rPr>
              <a:t>Send your monthly intake and outcome data to Shelter Animals Count automatically each month!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E989-D842-2FB6-4554-69B53A6C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rown" pitchFamily="50" charset="0"/>
              </a:rPr>
              <a:t>To get started use the following instructions to</a:t>
            </a:r>
          </a:p>
          <a:p>
            <a:pPr marL="0" indent="0" algn="ctr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Brown" pitchFamily="50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rown" pitchFamily="50" charset="0"/>
              </a:rPr>
              <a:t>Opt-In on your </a:t>
            </a:r>
            <a:r>
              <a:rPr lang="en-US" b="1" dirty="0">
                <a:solidFill>
                  <a:srgbClr val="045B60"/>
                </a:solidFill>
                <a:latin typeface="Brown" pitchFamily="50" charset="0"/>
              </a:rPr>
              <a:t>Shelter Animals Count Portal </a:t>
            </a:r>
          </a:p>
          <a:p>
            <a:pPr marL="0" indent="0" algn="ctr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Brown" pitchFamily="50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rown" pitchFamily="50" charset="0"/>
              </a:rPr>
              <a:t>AND</a:t>
            </a:r>
          </a:p>
          <a:p>
            <a:pPr marL="0" indent="0" algn="ctr">
              <a:buNone/>
            </a:pPr>
            <a:endParaRPr lang="en-US" dirty="0">
              <a:latin typeface="Brown" pitchFamily="50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rown" pitchFamily="50" charset="0"/>
              </a:rPr>
              <a:t>Turn the API on in your </a:t>
            </a:r>
            <a:r>
              <a:rPr lang="en-US" b="1" dirty="0" err="1">
                <a:solidFill>
                  <a:srgbClr val="8461A1"/>
                </a:solidFill>
                <a:latin typeface="Brown" pitchFamily="50" charset="0"/>
              </a:rPr>
              <a:t>Petstablished</a:t>
            </a:r>
            <a:r>
              <a:rPr lang="en-US" b="1" dirty="0">
                <a:solidFill>
                  <a:srgbClr val="8461A1"/>
                </a:solidFill>
                <a:latin typeface="Brown" pitchFamily="50" charset="0"/>
              </a:rPr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407701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F067-D69A-FFAF-BE02-25626D78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1" y="521708"/>
            <a:ext cx="10515600" cy="63055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US" sz="16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Login to Shelter Animals Count Data Portal, </a:t>
            </a:r>
            <a:r>
              <a:rPr lang="en-US" sz="1600" u="sng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https://data.shelteranimalscount.org/</a:t>
            </a:r>
            <a:r>
              <a:rPr lang="en-US" sz="16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45B60"/>
              </a:solidFill>
              <a:latin typeface="Brown" pitchFamily="50" charset="0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E2959F-941E-BABF-3265-BBECB786B4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2461" y="1759095"/>
            <a:ext cx="10887075" cy="1366675"/>
          </a:xfrm>
          <a:prstGeom prst="rect">
            <a:avLst/>
          </a:prstGeom>
        </p:spPr>
      </p:pic>
      <p:pic>
        <p:nvPicPr>
          <p:cNvPr id="7" name="Content Placeholder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A12EB4D-DA96-8BE7-DFC6-792EC51A9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462" y="4099796"/>
            <a:ext cx="10887075" cy="22364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F9D5E6-57FF-4B2E-09DA-3324F4070239}"/>
              </a:ext>
            </a:extLst>
          </p:cNvPr>
          <p:cNvSpPr txBox="1">
            <a:spLocks/>
          </p:cNvSpPr>
          <p:nvPr/>
        </p:nvSpPr>
        <p:spPr>
          <a:xfrm>
            <a:off x="652461" y="1115126"/>
            <a:ext cx="1051560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2: On Profile </a:t>
            </a:r>
            <a:r>
              <a:rPr lang="en-US" sz="14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drop-down</a:t>
            </a:r>
            <a:r>
              <a:rPr lang="en-US" sz="16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click </a:t>
            </a:r>
            <a:r>
              <a:rPr lang="en-US" sz="1600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n-US" sz="16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45B60"/>
              </a:solidFill>
              <a:latin typeface="Brown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349E96-83E8-9F4A-07DD-392ED2541B55}"/>
              </a:ext>
            </a:extLst>
          </p:cNvPr>
          <p:cNvSpPr txBox="1">
            <a:spLocks/>
          </p:cNvSpPr>
          <p:nvPr/>
        </p:nvSpPr>
        <p:spPr>
          <a:xfrm>
            <a:off x="652461" y="3442414"/>
            <a:ext cx="1051560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3: Click </a:t>
            </a:r>
            <a:r>
              <a:rPr lang="en-US" sz="1600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Edit Organization</a:t>
            </a:r>
            <a:endParaRPr lang="en-US" sz="4000" b="1" dirty="0">
              <a:solidFill>
                <a:srgbClr val="045B60"/>
              </a:solidFill>
              <a:latin typeface="Brow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8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E0D11E-23BF-914A-8766-40665DC6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4" y="1682454"/>
            <a:ext cx="9128343" cy="463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EF067-D69A-FFAF-BE02-25626D78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36" y="676083"/>
            <a:ext cx="10515600" cy="804733"/>
          </a:xfrm>
        </p:spPr>
        <p:txBody>
          <a:bodyPr>
            <a:normAutofit fontScale="9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4: Verify that the organization EIN is entered and correct. </a:t>
            </a:r>
            <a:b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5: </a:t>
            </a:r>
            <a: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Near the bottom of the screen, complete the 3 fields for the API and click Update</a:t>
            </a:r>
            <a:b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*If this section is not completed, data will not be able to be received for your organization</a:t>
            </a:r>
            <a:endParaRPr lang="en-US" b="1" i="1" dirty="0">
              <a:solidFill>
                <a:srgbClr val="045B60"/>
              </a:solidFill>
              <a:latin typeface="Brown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11829-241E-7A44-B865-CC2AE543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71" y="1749726"/>
            <a:ext cx="2641600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024945E1-CE59-3229-1E1F-5A597D64B2DB}"/>
              </a:ext>
            </a:extLst>
          </p:cNvPr>
          <p:cNvSpPr/>
          <p:nvPr/>
        </p:nvSpPr>
        <p:spPr>
          <a:xfrm>
            <a:off x="5649343" y="2455711"/>
            <a:ext cx="3312160" cy="447040"/>
          </a:xfrm>
          <a:prstGeom prst="borderCallout1">
            <a:avLst>
              <a:gd name="adj1" fmla="val 52841"/>
              <a:gd name="adj2" fmla="val -358"/>
              <a:gd name="adj3" fmla="val 53410"/>
              <a:gd name="adj4" fmla="val -50909"/>
            </a:avLst>
          </a:prstGeom>
          <a:solidFill>
            <a:srgbClr val="F1F1F2"/>
          </a:solidFill>
          <a:ln w="38100">
            <a:solidFill>
              <a:srgbClr val="045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“</a:t>
            </a:r>
            <a:r>
              <a:rPr lang="en-US" sz="1200" b="1" dirty="0" err="1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Petstablished</a:t>
            </a:r>
            <a:r>
              <a:rPr lang="en-US" sz="1200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” as software company</a:t>
            </a:r>
            <a:endParaRPr lang="en-US" sz="1200" dirty="0">
              <a:solidFill>
                <a:srgbClr val="045B60"/>
              </a:solidFill>
            </a:endParaRP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BCBE968D-7AE8-A24B-58F1-8EDE85D7B862}"/>
              </a:ext>
            </a:extLst>
          </p:cNvPr>
          <p:cNvSpPr/>
          <p:nvPr/>
        </p:nvSpPr>
        <p:spPr>
          <a:xfrm>
            <a:off x="5392057" y="3061636"/>
            <a:ext cx="3312160" cy="447040"/>
          </a:xfrm>
          <a:prstGeom prst="borderCallout1">
            <a:avLst>
              <a:gd name="adj1" fmla="val 52841"/>
              <a:gd name="adj2" fmla="val -358"/>
              <a:gd name="adj3" fmla="val 53410"/>
              <a:gd name="adj4" fmla="val -50909"/>
            </a:avLst>
          </a:prstGeom>
          <a:solidFill>
            <a:srgbClr val="F1F1F2"/>
          </a:solidFill>
          <a:ln w="38100">
            <a:solidFill>
              <a:srgbClr val="045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Opt-in to the API with the software company by changing to “Yes”</a:t>
            </a:r>
            <a:endParaRPr lang="en-US" sz="1200" dirty="0">
              <a:solidFill>
                <a:srgbClr val="045B60"/>
              </a:solidFill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B39611F-CA8F-7184-F7F4-8F5C36C2B147}"/>
              </a:ext>
            </a:extLst>
          </p:cNvPr>
          <p:cNvSpPr/>
          <p:nvPr/>
        </p:nvSpPr>
        <p:spPr>
          <a:xfrm>
            <a:off x="5258524" y="3777585"/>
            <a:ext cx="3312160" cy="719935"/>
          </a:xfrm>
          <a:prstGeom prst="borderCallout1">
            <a:avLst>
              <a:gd name="adj1" fmla="val 18971"/>
              <a:gd name="adj2" fmla="val -358"/>
              <a:gd name="adj3" fmla="val 18129"/>
              <a:gd name="adj4" fmla="val -52443"/>
            </a:avLst>
          </a:prstGeom>
          <a:solidFill>
            <a:srgbClr val="F1F1F2"/>
          </a:solidFill>
          <a:ln w="38100">
            <a:solidFill>
              <a:srgbClr val="045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45B60"/>
              </a:solidFill>
              <a:effectLst/>
              <a:latin typeface="Brown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</a:t>
            </a:r>
            <a:r>
              <a:rPr lang="en-US" sz="1100" b="1" dirty="0" err="1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Petstablished</a:t>
            </a:r>
            <a:r>
              <a:rPr lang="en-US" sz="1100" b="1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AWO Account ID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This account # is found under your organization info on the left side of your </a:t>
            </a:r>
            <a:r>
              <a:rPr lang="en-US" sz="1100" i="1" dirty="0" err="1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Petstablished</a:t>
            </a:r>
            <a:r>
              <a:rPr lang="en-US" sz="1100" i="1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dashboard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B79F3-21DC-78CD-2C07-259FACC3E2D0}"/>
              </a:ext>
            </a:extLst>
          </p:cNvPr>
          <p:cNvSpPr/>
          <p:nvPr/>
        </p:nvSpPr>
        <p:spPr>
          <a:xfrm>
            <a:off x="8283303" y="5631224"/>
            <a:ext cx="1183681" cy="719935"/>
          </a:xfrm>
          <a:prstGeom prst="ellipse">
            <a:avLst/>
          </a:prstGeom>
          <a:noFill/>
          <a:ln w="38100">
            <a:solidFill>
              <a:srgbClr val="045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7A3232-B810-024F-A106-DB42D79CB40A}"/>
              </a:ext>
            </a:extLst>
          </p:cNvPr>
          <p:cNvSpPr/>
          <p:nvPr/>
        </p:nvSpPr>
        <p:spPr>
          <a:xfrm>
            <a:off x="9452471" y="3061636"/>
            <a:ext cx="2641600" cy="558272"/>
          </a:xfrm>
          <a:prstGeom prst="ellipse">
            <a:avLst/>
          </a:prstGeom>
          <a:noFill/>
          <a:ln w="38100">
            <a:solidFill>
              <a:srgbClr val="045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5F116A-919F-904A-98D7-92F42C1EC7FF}"/>
              </a:ext>
            </a:extLst>
          </p:cNvPr>
          <p:cNvCxnSpPr>
            <a:cxnSpLocks/>
          </p:cNvCxnSpPr>
          <p:nvPr/>
        </p:nvCxnSpPr>
        <p:spPr>
          <a:xfrm flipV="1">
            <a:off x="8570684" y="3487268"/>
            <a:ext cx="1017453" cy="640080"/>
          </a:xfrm>
          <a:prstGeom prst="line">
            <a:avLst/>
          </a:prstGeom>
          <a:ln w="38100">
            <a:solidFill>
              <a:srgbClr val="045B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F067-D69A-FFAF-BE02-25626D78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21" y="311280"/>
            <a:ext cx="10515600" cy="172510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6: </a:t>
            </a:r>
            <a: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Login to </a:t>
            </a:r>
            <a:r>
              <a:rPr lang="en-US" sz="1800" dirty="0" err="1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Petstablished</a:t>
            </a:r>
            <a: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b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7: 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 side of the screen, click Organization Settings &gt; Edit Organization Profile. </a:t>
            </a:r>
            <a:b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8: Verify that the organization EIN is entered and correct. For Canadian organizations please enter your organization’s Business Number</a:t>
            </a:r>
            <a:endParaRPr lang="en-US" dirty="0">
              <a:solidFill>
                <a:srgbClr val="045B60"/>
              </a:solidFill>
              <a:latin typeface="Brown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2300C-3E80-D842-ADA6-17175503F58A}"/>
              </a:ext>
            </a:extLst>
          </p:cNvPr>
          <p:cNvSpPr txBox="1"/>
          <p:nvPr/>
        </p:nvSpPr>
        <p:spPr>
          <a:xfrm>
            <a:off x="8906094" y="3645220"/>
            <a:ext cx="2620827" cy="1200329"/>
          </a:xfrm>
          <a:prstGeom prst="rect">
            <a:avLst/>
          </a:prstGeom>
          <a:noFill/>
          <a:ln w="38100">
            <a:solidFill>
              <a:srgbClr val="045B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organization’s EIN here, If Canadian org enter your organization’s BN </a:t>
            </a:r>
            <a:endParaRPr lang="en-US" dirty="0">
              <a:solidFill>
                <a:srgbClr val="045B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9227D-36F5-E966-F223-772C8EBF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67" y="2246811"/>
            <a:ext cx="7260072" cy="408948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F55E9B0D-CCF1-2C2F-ADC5-E35B513563EF}"/>
              </a:ext>
            </a:extLst>
          </p:cNvPr>
          <p:cNvSpPr/>
          <p:nvPr/>
        </p:nvSpPr>
        <p:spPr>
          <a:xfrm rot="10429196">
            <a:off x="6494769" y="3868393"/>
            <a:ext cx="2407556" cy="199982"/>
          </a:xfrm>
          <a:prstGeom prst="rightArrow">
            <a:avLst/>
          </a:prstGeom>
          <a:solidFill>
            <a:srgbClr val="045B60"/>
          </a:solidFill>
          <a:ln>
            <a:solidFill>
              <a:srgbClr val="04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F067-D69A-FFAF-BE02-25626D78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1" y="521708"/>
            <a:ext cx="10515600" cy="17251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STEP 9: Check the “Send my data monthly to Shelter Animals Count” box under the </a:t>
            </a:r>
            <a:r>
              <a:rPr lang="en-US" sz="1800" dirty="0">
                <a:solidFill>
                  <a:srgbClr val="045B60"/>
                </a:solidFill>
                <a:latin typeface="Segoe UI"/>
              </a:rPr>
              <a:t>Export Services &amp; </a:t>
            </a:r>
            <a:r>
              <a:rPr lang="en-US" sz="1800" dirty="0" err="1">
                <a:solidFill>
                  <a:srgbClr val="045B60"/>
                </a:solidFill>
                <a:latin typeface="Segoe UI"/>
              </a:rPr>
              <a:t>iFrames</a:t>
            </a:r>
            <a:r>
              <a:rPr lang="en-US" sz="1800" dirty="0">
                <a:solidFill>
                  <a:srgbClr val="045B60"/>
                </a:solidFill>
                <a:latin typeface="Segoe UI"/>
              </a:rPr>
              <a:t> menu</a:t>
            </a:r>
            <a:br>
              <a:rPr lang="en-US" sz="1800" dirty="0">
                <a:solidFill>
                  <a:srgbClr val="045B60"/>
                </a:solidFill>
                <a:effectLst/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45B60"/>
              </a:solidFill>
              <a:latin typeface="Brown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51143-9349-CE4D-A969-70AEBE6E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71" y="1866191"/>
            <a:ext cx="7150906" cy="4581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2300C-3E80-D842-ADA6-17175503F58A}"/>
              </a:ext>
            </a:extLst>
          </p:cNvPr>
          <p:cNvSpPr txBox="1"/>
          <p:nvPr/>
        </p:nvSpPr>
        <p:spPr>
          <a:xfrm>
            <a:off x="8073019" y="4587750"/>
            <a:ext cx="1668509" cy="369332"/>
          </a:xfrm>
          <a:prstGeom prst="rect">
            <a:avLst/>
          </a:prstGeom>
          <a:noFill/>
          <a:ln w="38100">
            <a:solidFill>
              <a:srgbClr val="045B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5B60"/>
                </a:solidFill>
                <a:latin typeface="Brown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Check this box</a:t>
            </a:r>
            <a:endParaRPr lang="en-US" dirty="0">
              <a:solidFill>
                <a:srgbClr val="045B60"/>
              </a:solidFill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DB6E716-46CF-A466-5547-78B0532AED8C}"/>
              </a:ext>
            </a:extLst>
          </p:cNvPr>
          <p:cNvSpPr/>
          <p:nvPr/>
        </p:nvSpPr>
        <p:spPr>
          <a:xfrm rot="9719876">
            <a:off x="6010527" y="5097128"/>
            <a:ext cx="2135382" cy="214872"/>
          </a:xfrm>
          <a:prstGeom prst="rightArrow">
            <a:avLst/>
          </a:prstGeom>
          <a:solidFill>
            <a:srgbClr val="045B60"/>
          </a:solidFill>
          <a:ln>
            <a:solidFill>
              <a:srgbClr val="04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69593-D27D-EAA8-5DE7-D06D4B42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1" y="984119"/>
            <a:ext cx="10701339" cy="50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45B60"/>
                </a:solidFill>
                <a:latin typeface="Brown" pitchFamily="50" charset="0"/>
              </a:rPr>
              <a:t>STEP 9: No longer manually upload or enter your data again!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2301DB-AE9F-16A3-5C66-EC9E7BE5ED8E}"/>
              </a:ext>
            </a:extLst>
          </p:cNvPr>
          <p:cNvSpPr txBox="1">
            <a:spLocks/>
          </p:cNvSpPr>
          <p:nvPr/>
        </p:nvSpPr>
        <p:spPr>
          <a:xfrm>
            <a:off x="652460" y="2042160"/>
            <a:ext cx="10701340" cy="4368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rgbClr val="045B60"/>
                </a:solidFill>
                <a:latin typeface="Brown" pitchFamily="50" charset="0"/>
              </a:rPr>
              <a:t>NOTES REGARDING API: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045B60"/>
              </a:solidFill>
              <a:latin typeface="Brown" pitchFamily="50" charset="0"/>
            </a:endParaRPr>
          </a:p>
          <a:p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You </a:t>
            </a:r>
            <a:r>
              <a:rPr lang="en-US" sz="1800" u="sng" dirty="0">
                <a:solidFill>
                  <a:srgbClr val="045B60"/>
                </a:solidFill>
                <a:latin typeface="Brown" pitchFamily="50" charset="0"/>
              </a:rPr>
              <a:t>MUST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 complete the instructions for updating your SAC organization profile AND turn on the API in your </a:t>
            </a:r>
            <a:r>
              <a:rPr lang="en-US" sz="1800" dirty="0" err="1">
                <a:solidFill>
                  <a:srgbClr val="045B60"/>
                </a:solidFill>
                <a:latin typeface="Brown" pitchFamily="50" charset="0"/>
              </a:rPr>
              <a:t>Petstablished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 account for the API to correctly send data.</a:t>
            </a:r>
          </a:p>
          <a:p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Your organization’s EIN entry must match in both the SAC and </a:t>
            </a:r>
            <a:r>
              <a:rPr lang="en-US" sz="1800" dirty="0" err="1">
                <a:solidFill>
                  <a:srgbClr val="045B60"/>
                </a:solidFill>
                <a:latin typeface="Brown" pitchFamily="50" charset="0"/>
              </a:rPr>
              <a:t>Petstablished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 profiles for the API to correctly send data.</a:t>
            </a:r>
          </a:p>
          <a:p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Monthly data will be automatically uploaded to your data portal by the 6th of each month for the prior month (i.e. by August 6, July data will be uploaded). </a:t>
            </a:r>
          </a:p>
          <a:p>
            <a:pPr lvl="1"/>
            <a:r>
              <a:rPr lang="en-US" sz="1400" i="1" dirty="0">
                <a:solidFill>
                  <a:srgbClr val="045B60"/>
                </a:solidFill>
                <a:latin typeface="Brown" pitchFamily="50" charset="0"/>
              </a:rPr>
              <a:t>We recommend you confirm that the data came through correctly during the first month the API is active by viewing the data in your SAC portal.</a:t>
            </a:r>
            <a:endParaRPr lang="en-US" sz="1400" dirty="0">
              <a:solidFill>
                <a:srgbClr val="045B60"/>
              </a:solidFill>
              <a:latin typeface="Brown" pitchFamily="50" charset="0"/>
            </a:endParaRPr>
          </a:p>
          <a:p>
            <a:r>
              <a:rPr lang="en-US" sz="1800" b="1" dirty="0">
                <a:solidFill>
                  <a:srgbClr val="045B60"/>
                </a:solidFill>
                <a:latin typeface="Brown" pitchFamily="50" charset="0"/>
              </a:rPr>
              <a:t>Any updates to your data will be automatically uploaded to the data portal throughout the month. 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You can also reach out to your </a:t>
            </a:r>
            <a:r>
              <a:rPr lang="en-US" sz="1800" dirty="0" err="1">
                <a:solidFill>
                  <a:srgbClr val="045B60"/>
                </a:solidFill>
                <a:latin typeface="Brown" pitchFamily="50" charset="0"/>
              </a:rPr>
              <a:t>Petstablished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 representative </a:t>
            </a:r>
            <a:r>
              <a:rPr lang="en-US" sz="1800" dirty="0">
                <a:solidFill>
                  <a:srgbClr val="045B60"/>
                </a:solidFill>
                <a:latin typeface="Calibri" panose="020F0502020204030204" pitchFamily="34" charset="0"/>
              </a:rPr>
              <a:t>to send data for a particular month/species at any time. </a:t>
            </a:r>
            <a:endParaRPr lang="en-US" sz="1800" dirty="0">
              <a:solidFill>
                <a:srgbClr val="045B60"/>
              </a:solidFill>
              <a:latin typeface="Brown" pitchFamily="50" charset="0"/>
            </a:endParaRPr>
          </a:p>
          <a:p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You will still have access to upload a CSV or manually change data if you need to.</a:t>
            </a:r>
          </a:p>
          <a:p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You can opt-out of the API at any time by turning off the API in your </a:t>
            </a:r>
            <a:r>
              <a:rPr lang="en-US" sz="1800" dirty="0" err="1">
                <a:solidFill>
                  <a:srgbClr val="045B60"/>
                </a:solidFill>
                <a:latin typeface="Brown" pitchFamily="50" charset="0"/>
              </a:rPr>
              <a:t>Petstablished</a:t>
            </a:r>
            <a:r>
              <a:rPr lang="en-US" sz="1800" dirty="0">
                <a:solidFill>
                  <a:srgbClr val="045B60"/>
                </a:solidFill>
                <a:latin typeface="Brown" pitchFamily="50" charset="0"/>
              </a:rPr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8510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application&#10;&#10;Description automatically generated">
            <a:extLst>
              <a:ext uri="{FF2B5EF4-FFF2-40B4-BE49-F238E27FC236}">
                <a16:creationId xmlns:a16="http://schemas.microsoft.com/office/drawing/2014/main" id="{F46F919A-44FA-06CC-D5F4-5C5C112A0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92"/>
          <a:stretch/>
        </p:blipFill>
        <p:spPr>
          <a:xfrm>
            <a:off x="0" y="0"/>
            <a:ext cx="12192000" cy="517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A0A5B-A834-C48A-97D1-BA30F58240DD}"/>
              </a:ext>
            </a:extLst>
          </p:cNvPr>
          <p:cNvSpPr txBox="1"/>
          <p:nvPr/>
        </p:nvSpPr>
        <p:spPr>
          <a:xfrm>
            <a:off x="2692399" y="5171440"/>
            <a:ext cx="81674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165"/>
                </a:solidFill>
                <a:latin typeface="Brown" pitchFamily="50" charset="0"/>
              </a:rPr>
              <a:t>INFO@SHELTERANIMALSCOUNT.ORG</a:t>
            </a:r>
          </a:p>
        </p:txBody>
      </p:sp>
    </p:spTree>
    <p:extLst>
      <p:ext uri="{BB962C8B-B14F-4D97-AF65-F5344CB8AC3E}">
        <p14:creationId xmlns:p14="http://schemas.microsoft.com/office/powerpoint/2010/main" val="162682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487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Brown</vt:lpstr>
      <vt:lpstr>Calibri</vt:lpstr>
      <vt:lpstr>Calibri Light</vt:lpstr>
      <vt:lpstr>Segoe UI</vt:lpstr>
      <vt:lpstr>Office Theme</vt:lpstr>
      <vt:lpstr>PowerPoint Presentation</vt:lpstr>
      <vt:lpstr>Send your monthly intake and outcome data to Shelter Animals Count automatically each month!</vt:lpstr>
      <vt:lpstr>STEP 1: Login to Shelter Animals Count Data Portal, https://data.shelteranimalscount.org/ </vt:lpstr>
      <vt:lpstr>STEP 4: Verify that the organization EIN is entered and correct.   STEP 5: Near the bottom of the screen, complete the 3 fields for the API and click Update *If this section is not completed, data will not be able to be received for your organization</vt:lpstr>
      <vt:lpstr>STEP 6: Login to Petstablished Account  STEP 7: On the left side of the screen, click Organization Settings &gt; Edit Organization Profile.   STEP 8: Verify that the organization EIN is entered and correct. For Canadian organizations please enter your organization’s Business Number</vt:lpstr>
      <vt:lpstr>STEP 9: Check the “Send my data monthly to Shelter Animals Count” box under the Export Services &amp; iFrames menu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Pech</dc:creator>
  <cp:lastModifiedBy>Michelle Brodbeck</cp:lastModifiedBy>
  <cp:revision>34</cp:revision>
  <cp:lastPrinted>2022-08-22T18:03:37Z</cp:lastPrinted>
  <dcterms:created xsi:type="dcterms:W3CDTF">2022-06-01T18:19:30Z</dcterms:created>
  <dcterms:modified xsi:type="dcterms:W3CDTF">2023-12-05T18:00:51Z</dcterms:modified>
</cp:coreProperties>
</file>